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6" autoAdjust="0"/>
    <p:restoredTop sz="94660"/>
  </p:normalViewPr>
  <p:slideViewPr>
    <p:cSldViewPr snapToGrid="0">
      <p:cViewPr varScale="1">
        <p:scale>
          <a:sx n="61" d="100"/>
          <a:sy n="61" d="100"/>
        </p:scale>
        <p:origin x="801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67BA95-0AFE-41A7-8C54-2AA3759745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08475D-7E7B-4576-A916-8FCF9739CE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BF1ADF-CD63-4B6B-970E-76209E3D7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2755-C838-4148-9AED-282A04954AC8}" type="datetimeFigureOut">
              <a:rPr lang="en-US" smtClean="0"/>
              <a:t>4/30/2019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640855-4543-469D-9384-D4F6DCEAE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9EBAFB-D9C4-4BAE-A6A5-8DA698808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AEE92-B349-4EA7-B172-2499FA804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269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3E1AC-E9E1-4827-8212-A14FDAE9B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1252B0-575D-4BC6-B564-9EFBBE2019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8CB73-E106-4BDF-9979-8FCFFD28CE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2755-C838-4148-9AED-282A04954AC8}" type="datetimeFigureOut">
              <a:rPr lang="en-US" smtClean="0"/>
              <a:t>4/30/2019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B65EE-B09E-4EE7-8552-7F600C6F0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04814C-E803-4A61-B3D3-E162BCE31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AEE92-B349-4EA7-B172-2499FA804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919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1F72CBB-968D-45E2-995B-22141C9DF3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72ADED-6FD7-4979-8DAE-16A6514A5D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19534E-6791-4472-A4B5-C99F45D9E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2755-C838-4148-9AED-282A04954AC8}" type="datetimeFigureOut">
              <a:rPr lang="en-US" smtClean="0"/>
              <a:t>4/30/2019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CD6EC-28B3-4222-8C88-09E2D198E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8DCC4-A51B-4735-974A-977F918B4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AEE92-B349-4EA7-B172-2499FA804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942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2C153-3C13-4C83-AF18-821475506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360F2C-549A-43DB-B013-0447C43BF9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40FCD7-8245-44BF-9E8C-1940959FD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2755-C838-4148-9AED-282A04954AC8}" type="datetimeFigureOut">
              <a:rPr lang="en-US" smtClean="0"/>
              <a:t>4/30/2019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6867FF-8425-4ED4-8CAF-6D8BD3B05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711E39-875B-49AC-AEB5-956E40B74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AEE92-B349-4EA7-B172-2499FA804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336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61A5AE-51E6-4DAA-B112-915887E9A4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C3A6E7-1CE0-42B5-BC6F-4DE07A366B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3DC73-0C86-4C3C-9F30-50949E586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2755-C838-4148-9AED-282A04954AC8}" type="datetimeFigureOut">
              <a:rPr lang="en-US" smtClean="0"/>
              <a:t>4/30/2019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039B7-D35A-4A60-B79D-D32138C38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52C9FC-EFB7-41A8-AAE2-376071B81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AEE92-B349-4EA7-B172-2499FA804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528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7B8DB-6EF8-4B1A-B04E-B2A70DE54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7AEA52-9FF7-4C35-8831-0F02462CFE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0838FC-E061-47B1-A7D6-C5245D871C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0D1C90-75ED-409B-9341-6934F8B94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2755-C838-4148-9AED-282A04954AC8}" type="datetimeFigureOut">
              <a:rPr lang="en-US" smtClean="0"/>
              <a:t>4/30/2019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1BF227-DE2D-45C1-AC12-221D4E956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B5190E-531C-41AF-9BCC-B7ED0FD76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AEE92-B349-4EA7-B172-2499FA804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2626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6C78B-0436-4FA9-B581-ED8383E910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F81B5F-91DB-4C14-8FF4-D738E2A297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3BC2CE-B561-424C-9CBE-D4D3647E74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6025D8-DD95-474D-8D68-0798E3E850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091CF2-7692-4A58-9B3E-7B43A9C678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8A3308-F8E2-47A0-B0BF-BD4FEEB2C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2755-C838-4148-9AED-282A04954AC8}" type="datetimeFigureOut">
              <a:rPr lang="en-US" smtClean="0"/>
              <a:t>4/30/2019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010236-84AA-49BC-B7C8-2CBB3843C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614A868-1152-4F72-B15A-F627999AD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AEE92-B349-4EA7-B172-2499FA804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83E50-348C-4D0A-A9DB-A43520681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4CD76D7-5C63-4F8F-8A40-3226EDCAA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2755-C838-4148-9AED-282A04954AC8}" type="datetimeFigureOut">
              <a:rPr lang="en-US" smtClean="0"/>
              <a:t>4/30/2019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383D51-36FC-4C93-B47F-605626A2B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A36865-694F-44CA-B197-4B8FB6CD2C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AEE92-B349-4EA7-B172-2499FA804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711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C84CDE-B336-49E5-BF21-DE6B6EA50F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2755-C838-4148-9AED-282A04954AC8}" type="datetimeFigureOut">
              <a:rPr lang="en-US" smtClean="0"/>
              <a:t>4/30/2019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7FDC50-956B-4E0A-B57E-D4474A50B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46E80F-7DFB-4DFB-95D9-FF52C22B2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AEE92-B349-4EA7-B172-2499FA804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332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C1399-5FC1-404A-9774-C58084877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9FBE99-1CE4-467D-A9D4-50A83E6F70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4067A3-ECEE-4F17-BB2F-E55850B26F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EBEC67-E0E3-40E8-877C-726F1CDA50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2755-C838-4148-9AED-282A04954AC8}" type="datetimeFigureOut">
              <a:rPr lang="en-US" smtClean="0"/>
              <a:t>4/30/2019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6A8103-7C3E-4B24-A447-A22BED8F9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4B8502-C64A-4846-9970-F6983A9BB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AEE92-B349-4EA7-B172-2499FA804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033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B22B4-EDEC-4F96-8542-05F601604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99E5D5-4CFC-42E6-9621-28948F7C2E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F55493-AB25-4E25-8B45-466D7A2869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C1A1F0-5FD9-4469-B81F-071CA37BA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82755-C838-4148-9AED-282A04954AC8}" type="datetimeFigureOut">
              <a:rPr lang="en-US" smtClean="0"/>
              <a:t>4/30/2019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843D5E-BC8D-443D-80B8-067F46BF6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E1CB18-9E8E-46B2-9B23-7CB2FB476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AEE92-B349-4EA7-B172-2499FA804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738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C60974-9D89-438B-97D5-26885D874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B6E95F-ACF7-4A4B-9249-6DAD6EF196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D543C-EAB6-485C-A0A8-9142B34C18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82755-C838-4148-9AED-282A04954AC8}" type="datetimeFigureOut">
              <a:rPr lang="en-US" smtClean="0"/>
              <a:t>4/30/2019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E421D3-1E90-43A9-B714-CB2198E404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76B59D-D061-48EC-BD44-4D596E94E0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AEE92-B349-4EA7-B172-2499FA804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731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B107937-02AA-4868-BD2A-2A4DB368266B}"/>
              </a:ext>
            </a:extLst>
          </p:cNvPr>
          <p:cNvSpPr txBox="1"/>
          <p:nvPr/>
        </p:nvSpPr>
        <p:spPr>
          <a:xfrm>
            <a:off x="449384" y="105471"/>
            <a:ext cx="9167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Use Cases at the intersection of Real-World Evidence/ OHDSI and Clinical Trials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3996A9-B6C4-4AD6-B973-499F9CF3C2B0}"/>
              </a:ext>
            </a:extLst>
          </p:cNvPr>
          <p:cNvSpPr txBox="1"/>
          <p:nvPr/>
        </p:nvSpPr>
        <p:spPr>
          <a:xfrm>
            <a:off x="449384" y="6506308"/>
            <a:ext cx="91674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Please contact shawn@shawndolley.com with questions.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C2C809B-132A-46BB-9808-32559B4683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413108"/>
              </p:ext>
            </p:extLst>
          </p:nvPr>
        </p:nvGraphicFramePr>
        <p:xfrm>
          <a:off x="232631" y="536956"/>
          <a:ext cx="11640488" cy="549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705">
                  <a:extLst>
                    <a:ext uri="{9D8B030D-6E8A-4147-A177-3AD203B41FA5}">
                      <a16:colId xmlns:a16="http://schemas.microsoft.com/office/drawing/2014/main" val="1622382033"/>
                    </a:ext>
                  </a:extLst>
                </a:gridCol>
                <a:gridCol w="1725663">
                  <a:extLst>
                    <a:ext uri="{9D8B030D-6E8A-4147-A177-3AD203B41FA5}">
                      <a16:colId xmlns:a16="http://schemas.microsoft.com/office/drawing/2014/main" val="2611847384"/>
                    </a:ext>
                  </a:extLst>
                </a:gridCol>
                <a:gridCol w="6761770">
                  <a:extLst>
                    <a:ext uri="{9D8B030D-6E8A-4147-A177-3AD203B41FA5}">
                      <a16:colId xmlns:a16="http://schemas.microsoft.com/office/drawing/2014/main" val="1442376665"/>
                    </a:ext>
                  </a:extLst>
                </a:gridCol>
                <a:gridCol w="1547446">
                  <a:extLst>
                    <a:ext uri="{9D8B030D-6E8A-4147-A177-3AD203B41FA5}">
                      <a16:colId xmlns:a16="http://schemas.microsoft.com/office/drawing/2014/main" val="3100568415"/>
                    </a:ext>
                  </a:extLst>
                </a:gridCol>
                <a:gridCol w="1298904">
                  <a:extLst>
                    <a:ext uri="{9D8B030D-6E8A-4147-A177-3AD203B41FA5}">
                      <a16:colId xmlns:a16="http://schemas.microsoft.com/office/drawing/2014/main" val="28608360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1429002"/>
                  </a:ext>
                </a:extLst>
              </a:tr>
              <a:tr h="3383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Using clinical trial data as real-world evidence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To the degree the study data allows, use clinical trial data as another RWE data source, or epidemiological ‘lens’ into a problem for which RWD has been used to solve previously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Answer health outcomes questions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Our 1</a:t>
                      </a:r>
                    </a:p>
                  </a:txBody>
                  <a:tcPr marT="91440" marB="91440" anchor="ctr"/>
                </a:tc>
                <a:extLst>
                  <a:ext uri="{0D108BD9-81ED-4DB2-BD59-A6C34878D82A}">
                    <a16:rowId xmlns:a16="http://schemas.microsoft.com/office/drawing/2014/main" val="2379437387"/>
                  </a:ext>
                </a:extLst>
              </a:tr>
              <a:tr h="3383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2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Using insights from RWE data to help clinical trial design or evaluation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If RWE includes genomics, using RWE to identify biomarkers to create biomarker-homogenous cohorts to use in ‘patient enrichment’ (especially seen in oncology) phases or types of trials, to understand how to define indications/contra-indications that drive up effectiveness, sometimes referred to as precision medicine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Helps design a better trial</a:t>
                      </a:r>
                    </a:p>
                    <a:p>
                      <a:endParaRPr lang="en-US" sz="1200" dirty="0"/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Our #13 and 6</a:t>
                      </a:r>
                    </a:p>
                  </a:txBody>
                  <a:tcPr marT="91440" marB="91440" anchor="ctr"/>
                </a:tc>
                <a:extLst>
                  <a:ext uri="{0D108BD9-81ED-4DB2-BD59-A6C34878D82A}">
                    <a16:rowId xmlns:a16="http://schemas.microsoft.com/office/drawing/2014/main" val="3608359248"/>
                  </a:ext>
                </a:extLst>
              </a:tr>
              <a:tr h="3383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3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Using insights from RWE data to help clinical trial design or evaluation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Utilizing RWE data to mimic clinical trial inclusion/exclusion criteria to enhance recruitment by understanding characteristics of the population at large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91440" marB="91440" anchor="ctr"/>
                </a:tc>
                <a:extLst>
                  <a:ext uri="{0D108BD9-81ED-4DB2-BD59-A6C34878D82A}">
                    <a16:rowId xmlns:a16="http://schemas.microsoft.com/office/drawing/2014/main" val="2405777732"/>
                  </a:ext>
                </a:extLst>
              </a:tr>
              <a:tr h="3383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4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Using insights from clinical trial data to improve RWE studies, insights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Characterize the conditions under which RWE should be considered as reliable and valid as evidence from completed/ published clinical trial data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Helps define a more relevant network study or RWE analysis</a:t>
                      </a:r>
                    </a:p>
                    <a:p>
                      <a:endParaRPr lang="en-US" sz="1200" dirty="0"/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sourced from group outside of use-case-thon</a:t>
                      </a:r>
                    </a:p>
                  </a:txBody>
                  <a:tcPr marT="91440" marB="91440" anchor="ctr"/>
                </a:tc>
                <a:extLst>
                  <a:ext uri="{0D108BD9-81ED-4DB2-BD59-A6C34878D82A}">
                    <a16:rowId xmlns:a16="http://schemas.microsoft.com/office/drawing/2014/main" val="1809542214"/>
                  </a:ext>
                </a:extLst>
              </a:tr>
              <a:tr h="3383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5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Using insights from RWE data to help clinical trial design or evaluation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RWE as validation data set for confirming, enhancing or forming human biological characteristics for a virtual patient cohort in in silico clinical trials, which could extend to predicting how types of patients may respond to a drug or intervention. Perform an in silico clinical trial on a purely RWE data set, using cohort definitions or other insights from the clinical trial and applying it to the RWE dataset with no data linking or joining necessary.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Answer health outcomes questions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Our #19 and 20, and also sourced from group outside of use-case-thon</a:t>
                      </a:r>
                    </a:p>
                  </a:txBody>
                  <a:tcPr marT="91440" marB="91440" anchor="ctr"/>
                </a:tc>
                <a:extLst>
                  <a:ext uri="{0D108BD9-81ED-4DB2-BD59-A6C34878D82A}">
                    <a16:rowId xmlns:a16="http://schemas.microsoft.com/office/drawing/2014/main" val="3234687723"/>
                  </a:ext>
                </a:extLst>
              </a:tr>
              <a:tr h="3383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6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Using RWE informatics to host &amp; analyze clinical trial data to improve future action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Use RWE common data model to store/ protect/ standardize cohort definitions at national or organizational level (or other meta- information) to apply to all clinical trials to better enable aggregate or population-level cross-trial analytics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Identify insights from clinical trial data</a:t>
                      </a:r>
                    </a:p>
                    <a:p>
                      <a:r>
                        <a:rPr lang="en-US" sz="1200" dirty="0"/>
                        <a:t>{or consider a better value desc]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Our #18</a:t>
                      </a:r>
                    </a:p>
                  </a:txBody>
                  <a:tcPr marT="91440" marB="91440" anchor="ctr"/>
                </a:tc>
                <a:extLst>
                  <a:ext uri="{0D108BD9-81ED-4DB2-BD59-A6C34878D82A}">
                    <a16:rowId xmlns:a16="http://schemas.microsoft.com/office/drawing/2014/main" val="6030876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4411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B107937-02AA-4868-BD2A-2A4DB368266B}"/>
              </a:ext>
            </a:extLst>
          </p:cNvPr>
          <p:cNvSpPr txBox="1"/>
          <p:nvPr/>
        </p:nvSpPr>
        <p:spPr>
          <a:xfrm>
            <a:off x="449384" y="105471"/>
            <a:ext cx="9167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Use Cases at the intersection of Real World Evidence/ OHDSI and Clinical Trials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3996A9-B6C4-4AD6-B973-499F9CF3C2B0}"/>
              </a:ext>
            </a:extLst>
          </p:cNvPr>
          <p:cNvSpPr txBox="1"/>
          <p:nvPr/>
        </p:nvSpPr>
        <p:spPr>
          <a:xfrm>
            <a:off x="449384" y="6506308"/>
            <a:ext cx="91674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Please contact shawn@shawndolley.com with questions.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C2C809B-132A-46BB-9808-32559B4683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0292780"/>
              </p:ext>
            </p:extLst>
          </p:nvPr>
        </p:nvGraphicFramePr>
        <p:xfrm>
          <a:off x="232631" y="536956"/>
          <a:ext cx="11640488" cy="475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8231">
                  <a:extLst>
                    <a:ext uri="{9D8B030D-6E8A-4147-A177-3AD203B41FA5}">
                      <a16:colId xmlns:a16="http://schemas.microsoft.com/office/drawing/2014/main" val="1622382033"/>
                    </a:ext>
                  </a:extLst>
                </a:gridCol>
                <a:gridCol w="2641600">
                  <a:extLst>
                    <a:ext uri="{9D8B030D-6E8A-4147-A177-3AD203B41FA5}">
                      <a16:colId xmlns:a16="http://schemas.microsoft.com/office/drawing/2014/main" val="2611847384"/>
                    </a:ext>
                  </a:extLst>
                </a:gridCol>
                <a:gridCol w="6082945">
                  <a:extLst>
                    <a:ext uri="{9D8B030D-6E8A-4147-A177-3AD203B41FA5}">
                      <a16:colId xmlns:a16="http://schemas.microsoft.com/office/drawing/2014/main" val="1442376665"/>
                    </a:ext>
                  </a:extLst>
                </a:gridCol>
                <a:gridCol w="1497407">
                  <a:extLst>
                    <a:ext uri="{9D8B030D-6E8A-4147-A177-3AD203B41FA5}">
                      <a16:colId xmlns:a16="http://schemas.microsoft.com/office/drawing/2014/main" val="3100568415"/>
                    </a:ext>
                  </a:extLst>
                </a:gridCol>
                <a:gridCol w="1010305">
                  <a:extLst>
                    <a:ext uri="{9D8B030D-6E8A-4147-A177-3AD203B41FA5}">
                      <a16:colId xmlns:a16="http://schemas.microsoft.com/office/drawing/2014/main" val="28608360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1429002"/>
                  </a:ext>
                </a:extLst>
              </a:tr>
              <a:tr h="3383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7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Using RWE informatics to host &amp; analyze clinical trial data to improve future action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Add many completed clinical trials and combine them into a single ‘synthetic’ trial in a common model to perform an in silico clinical trial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Identify insights from clinical trial data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Our #9</a:t>
                      </a:r>
                    </a:p>
                  </a:txBody>
                  <a:tcPr marT="91440" marB="91440" anchor="ctr"/>
                </a:tc>
                <a:extLst>
                  <a:ext uri="{0D108BD9-81ED-4DB2-BD59-A6C34878D82A}">
                    <a16:rowId xmlns:a16="http://schemas.microsoft.com/office/drawing/2014/main" val="2214425128"/>
                  </a:ext>
                </a:extLst>
              </a:tr>
              <a:tr h="3383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8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Using RWE informatics to host &amp; analyze clinical trial data to improve future action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Add many completed clinical trials in a common model to perform faster, more efficient analysis on outcomes and operating characteristics, toward future trial design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Helps design a better trial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Maybe our #9, maybe original</a:t>
                      </a:r>
                    </a:p>
                  </a:txBody>
                  <a:tcPr marT="91440" marB="91440" anchor="ctr"/>
                </a:tc>
                <a:extLst>
                  <a:ext uri="{0D108BD9-81ED-4DB2-BD59-A6C34878D82A}">
                    <a16:rowId xmlns:a16="http://schemas.microsoft.com/office/drawing/2014/main" val="4287081247"/>
                  </a:ext>
                </a:extLst>
              </a:tr>
              <a:tr h="3383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9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Using RWE informatics to host &amp; analyze clinical trial data to improve future action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Add many completed clinical trials in a common model to perform faster, more efficient analysis on outcomes and operating characteristics, toward comparing single trial to a pool of historical trials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Identify insights from clinical trial data</a:t>
                      </a:r>
                    </a:p>
                    <a:p>
                      <a:endParaRPr lang="en-US" sz="1200" dirty="0"/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Maybe our #9, maybe original</a:t>
                      </a:r>
                    </a:p>
                    <a:p>
                      <a:endParaRPr lang="en-US" sz="1200" dirty="0"/>
                    </a:p>
                  </a:txBody>
                  <a:tcPr marT="91440" marB="91440" anchor="ctr"/>
                </a:tc>
                <a:extLst>
                  <a:ext uri="{0D108BD9-81ED-4DB2-BD59-A6C34878D82A}">
                    <a16:rowId xmlns:a16="http://schemas.microsoft.com/office/drawing/2014/main" val="2488064212"/>
                  </a:ext>
                </a:extLst>
              </a:tr>
              <a:tr h="3383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10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Use of RWE data retrospectively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Analyze RWE data to evaluate if clinical trial results were generalizable; mapped to patient behavior; the level of effectiveness to what a trial showed for efficacy, other post hoc analysis porting trial result to real world evidence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Identify insights from clinical trial data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Our #10</a:t>
                      </a:r>
                    </a:p>
                  </a:txBody>
                  <a:tcPr marT="91440" marB="91440" anchor="ctr"/>
                </a:tc>
                <a:extLst>
                  <a:ext uri="{0D108BD9-81ED-4DB2-BD59-A6C34878D82A}">
                    <a16:rowId xmlns:a16="http://schemas.microsoft.com/office/drawing/2014/main" val="4095939871"/>
                  </a:ext>
                </a:extLst>
              </a:tr>
              <a:tr h="3383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11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Using insights from RWE data to help clinical trial design or evaluation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Identify alternate treatment arms to include in a trial by mining RWE to find off-label uses for a pathology of study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Helps design a better trial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Our # 11</a:t>
                      </a:r>
                    </a:p>
                  </a:txBody>
                  <a:tcPr marT="91440" marB="91440" anchor="ctr"/>
                </a:tc>
                <a:extLst>
                  <a:ext uri="{0D108BD9-81ED-4DB2-BD59-A6C34878D82A}">
                    <a16:rowId xmlns:a16="http://schemas.microsoft.com/office/drawing/2014/main" val="4125445135"/>
                  </a:ext>
                </a:extLst>
              </a:tr>
              <a:tr h="3383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12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Using insights from RWE data to help clinical trial design or evaluation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Use what RWE data can tell us about burden of disease to predict recruitment during trial to estimate sample size needed, including as specific as select cohort definitions, geographies, other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Helps design a better trial</a:t>
                      </a:r>
                    </a:p>
                    <a:p>
                      <a:endParaRPr lang="en-US" sz="1200" dirty="0"/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Our #3, #5</a:t>
                      </a:r>
                    </a:p>
                  </a:txBody>
                  <a:tcPr marT="91440" marB="91440" anchor="ctr"/>
                </a:tc>
                <a:extLst>
                  <a:ext uri="{0D108BD9-81ED-4DB2-BD59-A6C34878D82A}">
                    <a16:rowId xmlns:a16="http://schemas.microsoft.com/office/drawing/2014/main" val="23214697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4192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B107937-02AA-4868-BD2A-2A4DB368266B}"/>
              </a:ext>
            </a:extLst>
          </p:cNvPr>
          <p:cNvSpPr txBox="1"/>
          <p:nvPr/>
        </p:nvSpPr>
        <p:spPr>
          <a:xfrm>
            <a:off x="449384" y="105471"/>
            <a:ext cx="9167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Use Cases at the intersection of Real World Evidence/ OHDSI and Clinical Trials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3996A9-B6C4-4AD6-B973-499F9CF3C2B0}"/>
              </a:ext>
            </a:extLst>
          </p:cNvPr>
          <p:cNvSpPr txBox="1"/>
          <p:nvPr/>
        </p:nvSpPr>
        <p:spPr>
          <a:xfrm>
            <a:off x="449384" y="6506308"/>
            <a:ext cx="91674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Please contact shawn@shawndolley.com with questions.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C2C809B-132A-46BB-9808-32559B4683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150453"/>
              </p:ext>
            </p:extLst>
          </p:nvPr>
        </p:nvGraphicFramePr>
        <p:xfrm>
          <a:off x="232631" y="536956"/>
          <a:ext cx="11640488" cy="530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2938">
                  <a:extLst>
                    <a:ext uri="{9D8B030D-6E8A-4147-A177-3AD203B41FA5}">
                      <a16:colId xmlns:a16="http://schemas.microsoft.com/office/drawing/2014/main" val="1622382033"/>
                    </a:ext>
                  </a:extLst>
                </a:gridCol>
                <a:gridCol w="2594708">
                  <a:extLst>
                    <a:ext uri="{9D8B030D-6E8A-4147-A177-3AD203B41FA5}">
                      <a16:colId xmlns:a16="http://schemas.microsoft.com/office/drawing/2014/main" val="2611847384"/>
                    </a:ext>
                  </a:extLst>
                </a:gridCol>
                <a:gridCol w="5541108">
                  <a:extLst>
                    <a:ext uri="{9D8B030D-6E8A-4147-A177-3AD203B41FA5}">
                      <a16:colId xmlns:a16="http://schemas.microsoft.com/office/drawing/2014/main" val="1442376665"/>
                    </a:ext>
                  </a:extLst>
                </a:gridCol>
                <a:gridCol w="1750646">
                  <a:extLst>
                    <a:ext uri="{9D8B030D-6E8A-4147-A177-3AD203B41FA5}">
                      <a16:colId xmlns:a16="http://schemas.microsoft.com/office/drawing/2014/main" val="3100568415"/>
                    </a:ext>
                  </a:extLst>
                </a:gridCol>
                <a:gridCol w="1291088">
                  <a:extLst>
                    <a:ext uri="{9D8B030D-6E8A-4147-A177-3AD203B41FA5}">
                      <a16:colId xmlns:a16="http://schemas.microsoft.com/office/drawing/2014/main" val="28608360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Data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1429002"/>
                  </a:ext>
                </a:extLst>
              </a:tr>
              <a:tr h="3383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13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Using insights from RWE data to help clinical trial design or evaluation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Use RWE data and its patient behavior patterns to predict adherence during trial to estimate sample size needed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Helps design a better trial</a:t>
                      </a:r>
                    </a:p>
                    <a:p>
                      <a:endParaRPr lang="en-US" sz="1200" dirty="0"/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(some portion of #2)</a:t>
                      </a:r>
                    </a:p>
                  </a:txBody>
                  <a:tcPr marT="91440" marB="91440" anchor="ctr"/>
                </a:tc>
                <a:extLst>
                  <a:ext uri="{0D108BD9-81ED-4DB2-BD59-A6C34878D82A}">
                    <a16:rowId xmlns:a16="http://schemas.microsoft.com/office/drawing/2014/main" val="1513074575"/>
                  </a:ext>
                </a:extLst>
              </a:tr>
              <a:tr h="3383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14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Using insights from RWE data to help clinical trial design or evaluation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Understand dosage effects &amp; patterns to educate on best trial dose ranges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Helps design a better trial</a:t>
                      </a:r>
                    </a:p>
                    <a:p>
                      <a:endParaRPr lang="en-US" sz="1200" dirty="0"/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Our 21 (uses 1 data set to help the other), and 12</a:t>
                      </a:r>
                    </a:p>
                  </a:txBody>
                  <a:tcPr marT="91440" marB="91440" anchor="ctr"/>
                </a:tc>
                <a:extLst>
                  <a:ext uri="{0D108BD9-81ED-4DB2-BD59-A6C34878D82A}">
                    <a16:rowId xmlns:a16="http://schemas.microsoft.com/office/drawing/2014/main" val="962951165"/>
                  </a:ext>
                </a:extLst>
              </a:tr>
              <a:tr h="3383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15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Using insights from RWE data to help clinical trial design or evaluation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Search RWE data to validate or predict endpoints or defined outcome measurements (and predict how certain types of patient might respond to a drug)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Helps design a better trial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Our 22 part 2 (uses 1 data set to help the other) but not 20 as 20 is in silico, and 12</a:t>
                      </a:r>
                    </a:p>
                  </a:txBody>
                  <a:tcPr marT="91440" marB="91440" anchor="ctr"/>
                </a:tc>
                <a:extLst>
                  <a:ext uri="{0D108BD9-81ED-4DB2-BD59-A6C34878D82A}">
                    <a16:rowId xmlns:a16="http://schemas.microsoft.com/office/drawing/2014/main" val="3794101145"/>
                  </a:ext>
                </a:extLst>
              </a:tr>
              <a:tr h="3383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16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Using insights from RWE data to help clinical trial design or evaluation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Search RWE data to establish the ‘standard of care’ for new clinical trial</a:t>
                      </a:r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Helps design a better trial</a:t>
                      </a:r>
                    </a:p>
                    <a:p>
                      <a:endParaRPr lang="en-US" sz="1200" dirty="0"/>
                    </a:p>
                  </a:txBody>
                  <a:tcPr marT="91440" marB="91440" anchor="ctr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Our 22 (uses 1 data set to help the other)</a:t>
                      </a:r>
                    </a:p>
                  </a:txBody>
                  <a:tcPr marT="91440" marB="91440" anchor="ctr"/>
                </a:tc>
                <a:extLst>
                  <a:ext uri="{0D108BD9-81ED-4DB2-BD59-A6C34878D82A}">
                    <a16:rowId xmlns:a16="http://schemas.microsoft.com/office/drawing/2014/main" val="2345162534"/>
                  </a:ext>
                </a:extLst>
              </a:tr>
              <a:tr h="3383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17</a:t>
                      </a: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Using insights from clinical trial data to improve RWE studies, insights</a:t>
                      </a: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Search a number of clinical trials to extract a universal cohort definition for a RWE study</a:t>
                      </a: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Helps define a more relevant network study or RWE analysis</a:t>
                      </a: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Our 23 (uses 1 data set to help the other)</a:t>
                      </a:r>
                    </a:p>
                  </a:txBody>
                  <a:tcPr marT="91440" marB="91440"/>
                </a:tc>
                <a:extLst>
                  <a:ext uri="{0D108BD9-81ED-4DB2-BD59-A6C34878D82A}">
                    <a16:rowId xmlns:a16="http://schemas.microsoft.com/office/drawing/2014/main" val="3053840282"/>
                  </a:ext>
                </a:extLst>
              </a:tr>
              <a:tr h="338328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18</a:t>
                      </a: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Using insights from clinical trial data to improve RWE studies, insights</a:t>
                      </a: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Using matching or linking technology, identify clinical trial participants for whom there is a record in a RWE database, and add trial data about that participant to the fixed RWE dataset, or to join with RWE data during an analytic exercise</a:t>
                      </a: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Answers health outcomes question(s)</a:t>
                      </a:r>
                    </a:p>
                  </a:txBody>
                  <a:tcPr marT="91440" marB="9144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Sourced from our group outside of use-case-a-thon</a:t>
                      </a:r>
                    </a:p>
                  </a:txBody>
                  <a:tcPr marT="91440" marB="91440"/>
                </a:tc>
                <a:extLst>
                  <a:ext uri="{0D108BD9-81ED-4DB2-BD59-A6C34878D82A}">
                    <a16:rowId xmlns:a16="http://schemas.microsoft.com/office/drawing/2014/main" val="17087170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0436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1117</Words>
  <Application>Microsoft Office PowerPoint</Application>
  <PresentationFormat>Widescreen</PresentationFormat>
  <Paragraphs>110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Shawn Dolley</dc:creator>
  <cp:lastModifiedBy>Shawn Dolley</cp:lastModifiedBy>
  <cp:revision>16</cp:revision>
  <dcterms:created xsi:type="dcterms:W3CDTF">2019-04-15T16:18:47Z</dcterms:created>
  <dcterms:modified xsi:type="dcterms:W3CDTF">2019-05-01T01:23:41Z</dcterms:modified>
</cp:coreProperties>
</file>